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2"/>
    <p:sldMasterId id="2147483674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73" r:id="rId12"/>
    <p:sldId id="281" r:id="rId13"/>
    <p:sldId id="266" r:id="rId14"/>
    <p:sldId id="274" r:id="rId15"/>
    <p:sldId id="263" r:id="rId16"/>
    <p:sldId id="264" r:id="rId17"/>
    <p:sldId id="265" r:id="rId18"/>
  </p:sldIdLst>
  <p:sldSz cx="9144000" cy="5143500" type="screen16x9"/>
  <p:notesSz cx="6858000" cy="9144000"/>
  <p:embeddedFontLst>
    <p:embeddedFont>
      <p:font typeface="Roboto" charset="0"/>
      <p:regular r:id="rId20"/>
    </p:embeddedFont>
    <p:embeddedFont>
      <p:font typeface="Roboto Medium" charset="0"/>
      <p:regular r:id="rId21"/>
      <p:bold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pos="5530" userDrawn="1">
          <p15:clr>
            <a:srgbClr val="A4A3A4"/>
          </p15:clr>
        </p15:guide>
        <p15:guide id="2" pos="397" userDrawn="1">
          <p15:clr>
            <a:srgbClr val="9AA0A6"/>
          </p15:clr>
        </p15:guide>
        <p15:guide id="3" orient="horz" pos="3240" userDrawn="1">
          <p15:clr>
            <a:srgbClr val="9AA0A6"/>
          </p15:clr>
        </p15:guide>
        <p15:guide id="4" orient="horz" pos="0" userDrawn="1">
          <p15:clr>
            <a:srgbClr val="747775"/>
          </p15:clr>
        </p15:guide>
        <p15:guide id="5" orient="horz" pos="510" userDrawn="1">
          <p15:clr>
            <a:srgbClr val="747775"/>
          </p15:clr>
        </p15:guide>
        <p15:guide id="6" pos="102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E49245-CE7F-4F8A-8C4E-0C565C13C1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-804" y="-102"/>
      </p:cViewPr>
      <p:guideLst>
        <p:guide orient="horz" pos="3240"/>
        <p:guide orient="horz"/>
        <p:guide orient="horz" pos="510"/>
        <p:guide pos="5530"/>
        <p:guide pos="397"/>
        <p:guide pos="10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/>
          <a:srcRect l="99" r="99"/>
          <a:stretch>
            <a:fillRect/>
          </a:stretch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 panose="02070309020205020404"/>
              <a:buNone/>
              <a:defRPr sz="11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 panose="02070309020205020404"/>
              <a:buNone/>
              <a:defRPr sz="1100">
                <a:solidFill>
                  <a:schemeClr val="lt1"/>
                </a:solidFill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309020205020404"/>
              <a:buNone/>
              <a:defRPr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309020205020404"/>
              <a:buNone/>
              <a:defRPr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EEEEE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Этап 1</a:t>
            </a:r>
            <a:endParaRPr sz="1500" b="1">
              <a:solidFill>
                <a:srgbClr val="EEEEE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EEEEE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Этап 2</a:t>
            </a:r>
            <a:endParaRPr sz="1500" b="1">
              <a:solidFill>
                <a:srgbClr val="EEEEE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EEEEE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Этап 3</a:t>
            </a:r>
            <a:endParaRPr sz="1500" b="1">
              <a:solidFill>
                <a:srgbClr val="EEEEE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EEEEEE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Этап 4</a:t>
            </a:r>
            <a:endParaRPr sz="1500" b="1">
              <a:solidFill>
                <a:srgbClr val="EEEEEE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 panose="02000000000000000000"/>
              <a:buNone/>
            </a:pP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Описание данных в виде набора сущностей, отношений между ними, атрибутов сущностей, </a:t>
            </a:r>
            <a:r>
              <a:rPr lang="en-US" sz="9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 panose="02000000000000000000"/>
              <a:buNone/>
            </a:pP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 panose="02000000000000000000"/>
              <a:buNone/>
            </a:pP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Описание данных в виде набора сущностей, отношений между ними, атрибутов сущностей, </a:t>
            </a:r>
            <a:r>
              <a:rPr lang="en-US" sz="9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 panose="02000000000000000000"/>
              <a:buNone/>
            </a:pP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 panose="02000000000000000000"/>
              <a:buNone/>
            </a:pP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Описание данных в виде набора сущностей, отношений между ними, атрибутов сущностей, </a:t>
            </a:r>
            <a:r>
              <a:rPr lang="en-US" sz="9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 panose="02000000000000000000"/>
              <a:buNone/>
            </a:pP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 panose="02000000000000000000"/>
              <a:buNone/>
            </a:pP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Описание данных в виде набора сущностей, отношений между ними, атрибутов сущностей, </a:t>
            </a:r>
            <a:r>
              <a:rPr lang="en-US" sz="900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 panose="02000000000000000000"/>
              <a:buNone/>
            </a:pPr>
            <a:r>
              <a:rPr lang="en-US" sz="9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8210400" cy="3000000"/>
        </p:xfrm>
        <a:graphic>
          <a:graphicData uri="http://schemas.openxmlformats.org/drawingml/2006/table">
            <a:tbl>
              <a:tblPr>
                <a:noFill/>
                <a:tableStyleId>{F5E49245-CE7F-4F8A-8C4E-0C565C13C183}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1. Описание эксперимента</a:t>
                      </a:r>
                      <a:r>
                        <a:rPr lang="en-US" sz="1700" b="1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17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anose="02000000000000000000"/>
                        <a:buChar char="●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anose="02000000000000000000"/>
                        <a:buChar char="●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anose="02000000000000000000"/>
                        <a:buChar char="●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  Ожидаемый результат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 panose="02000000000000000000"/>
                        <a:buChar char="●"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r>
                        <a:rPr lang="en-US" sz="15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anose="02000000000000000000"/>
                        <a:buChar char="●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 panose="02000000000000000000"/>
                        <a:buChar char="●"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7961150" cy="3000000"/>
        </p:xfrm>
        <a:graphic>
          <a:graphicData uri="http://schemas.openxmlformats.org/drawingml/2006/table">
            <a:tbl>
              <a:tblPr>
                <a:noFill/>
                <a:tableStyleId>{F5E49245-CE7F-4F8A-8C4E-0C565C13C183}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6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Текст нежирным шрифтом</a:t>
                      </a: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Текст нежирным шрифтом</a:t>
                      </a: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Поле для текста</a:t>
            </a:r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3333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Поле для текста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857F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Определение</a:t>
            </a:r>
            <a:r>
              <a:rPr lang="en-US" sz="2400" i="0" u="none" strike="noStrike" cap="none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– </a:t>
            </a:r>
            <a:r>
              <a:rPr lang="en-US" sz="24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Главная мысль </a:t>
            </a:r>
            <a:endParaRPr sz="33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/>
          <a:srcRect t="10742" b="10734"/>
          <a:stretch>
            <a:fillRect/>
          </a:stretch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 panose="02070309020205020404"/>
              <a:buNone/>
              <a:defRPr sz="11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 panose="02070309020205020404"/>
              <a:buNone/>
              <a:defRPr sz="1300">
                <a:latin typeface="Courier New" panose="02070309020205020404"/>
                <a:ea typeface="Courier New" panose="02070309020205020404"/>
                <a:cs typeface="Courier New" panose="02070309020205020404"/>
                <a:sym typeface="Courier New" panose="02070309020205020404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 panose="02000000000000000000"/>
              <a:buNone/>
              <a:defRPr sz="3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 panose="02000000000000000000"/>
              <a:buChar char="●"/>
              <a:defRPr sz="17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○"/>
              <a:defRPr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/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 panose="02000000000000000000"/>
              <a:buNone/>
              <a:defRPr sz="30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 panose="02000000000000000000"/>
              <a:buChar char="●"/>
              <a:defRPr sz="17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○"/>
              <a:defRPr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/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 panose="02000000000000000000"/>
              <a:buNone/>
              <a:defRPr sz="3100" b="1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 panose="02000000000000000000"/>
              <a:buChar char="●"/>
              <a:defRPr sz="17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 panose="02000000000000000000"/>
              <a:buChar char="○"/>
              <a:defRPr sz="15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●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○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 panose="02000000000000000000"/>
              <a:buChar char="■"/>
              <a:defRPr sz="1300">
                <a:solidFill>
                  <a:schemeClr val="dk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4" Type="http://schemas.openxmlformats.org/officeDocument/2006/relationships/hyperlink" Target="https://github.com/BITERP/PinkRabbitMQ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/>
          <a:srcRect t="5495" b="38716"/>
          <a:stretch>
            <a:fillRect/>
          </a:stretch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070" y="1786255"/>
            <a:ext cx="6720205" cy="187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altLang="ru-RU" sz="4000" b="1" dirty="0" smtClean="0">
                <a:solidFill>
                  <a:schemeClr val="bg1"/>
                </a:solidFill>
                <a:latin typeface="+mj-lt"/>
                <a:ea typeface="Roboto" panose="02000000000000000000"/>
                <a:cs typeface="Roboto" panose="02000000000000000000"/>
                <a:sym typeface="Roboto" panose="02000000000000000000"/>
              </a:rPr>
              <a:t>Организация</a:t>
            </a:r>
            <a:r>
              <a:rPr lang="en-US" altLang="ru-RU" sz="4000" b="1" dirty="0" smtClean="0">
                <a:solidFill>
                  <a:schemeClr val="bg1"/>
                </a:solidFill>
                <a:latin typeface="+mj-lt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r>
              <a:rPr lang="ru-RU" sz="4000" b="1" dirty="0" smtClean="0">
                <a:solidFill>
                  <a:schemeClr val="bg1"/>
                </a:solidFill>
                <a:latin typeface="+mj-lt"/>
              </a:rPr>
              <a:t> выдачи и списания подарочных сертификатов</a:t>
            </a:r>
            <a:endParaRPr lang="en-US" altLang="en-US" sz="4000" b="1" dirty="0">
              <a:solidFill>
                <a:schemeClr val="bg1"/>
              </a:solidFill>
              <a:latin typeface="+mj-lt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2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500">
                <a:solidFill>
                  <a:srgbClr val="F4F4F6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Архитектор</a:t>
            </a:r>
            <a:r>
              <a:rPr lang="en-US" altLang="ru-RU" sz="1500">
                <a:solidFill>
                  <a:srgbClr val="F4F4F6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 1</a:t>
            </a:r>
            <a:r>
              <a:rPr lang="en-US" altLang="en-US" sz="1500">
                <a:solidFill>
                  <a:srgbClr val="F4F4F6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С</a:t>
            </a: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890040" y="1302249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1510" y="527050"/>
            <a:ext cx="2346960" cy="771525"/>
          </a:xfrm>
        </p:spPr>
        <p:txBody>
          <a:bodyPr/>
          <a:lstStyle/>
          <a:p>
            <a:r>
              <a:rPr lang="en-US" altLang="en-US"/>
              <a:t>BPMN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98" y="1391200"/>
            <a:ext cx="7678863" cy="34665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7830" y="163830"/>
            <a:ext cx="8520430" cy="602615"/>
          </a:xfrm>
        </p:spPr>
        <p:txBody>
          <a:bodyPr/>
          <a:lstStyle/>
          <a:p>
            <a:r>
              <a:rPr lang="en-US" altLang="ru-RU" dirty="0" err="1" smtClean="0"/>
              <a:t>RabbitMQ</a:t>
            </a:r>
            <a:endParaRPr lang="en-US" altLang="ru-RU" dirty="0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altLang="en-US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290" y="1173707"/>
            <a:ext cx="5846334" cy="356889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5" y="719503"/>
            <a:ext cx="4131349" cy="22878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5360" y="558800"/>
            <a:ext cx="2548255" cy="1096010"/>
          </a:xfrm>
        </p:spPr>
        <p:txBody>
          <a:bodyPr/>
          <a:lstStyle/>
          <a:p>
            <a:r>
              <a:rPr lang="ru-RU" altLang="ru-RU"/>
              <a:t>Тесты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35" y="497840"/>
            <a:ext cx="4680119" cy="358902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97" y="2115158"/>
            <a:ext cx="4980406" cy="27280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custDataLst>
              <p:tags r:id="rId1"/>
            </p:custDataLst>
          </p:nvPr>
        </p:nvGraphicFramePr>
        <p:xfrm>
          <a:off x="633730" y="1116330"/>
          <a:ext cx="7760970" cy="3757295"/>
        </p:xfrm>
        <a:graphic>
          <a:graphicData uri="http://schemas.openxmlformats.org/drawingml/2006/table">
            <a:tbl>
              <a:tblPr>
                <a:noFill/>
                <a:tableStyleId>{F5E49245-CE7F-4F8A-8C4E-0C565C13C183}</a:tableStyleId>
              </a:tblPr>
              <a:tblGrid>
                <a:gridCol w="524510"/>
                <a:gridCol w="7236460"/>
              </a:tblGrid>
              <a:tr h="8134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1.</a:t>
                      </a:r>
                      <a:endParaRPr sz="1600" b="0" dirty="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MVP</a:t>
                      </a: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Roboto" charset="0"/>
                          <a:ea typeface="Roboto" charset="0"/>
                        </a:rPr>
                        <a:t>выдачи и списания подарочных сертификатов</a:t>
                      </a:r>
                      <a:r>
                        <a:rPr lang="ru-RU" sz="1600" b="0" dirty="0" smtClean="0">
                          <a:solidFill>
                            <a:schemeClr val="tx1"/>
                          </a:solidFill>
                          <a:latin typeface="Roboto" charset="0"/>
                          <a:ea typeface="Roboto" charset="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разработан, все поставленные задачи выполнены успешно.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121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2.</a:t>
                      </a:r>
                      <a:endParaRPr sz="1600" b="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Значительно сократила время проекта готовая инфраструктура, которая была развернута при выполнении домашних заданий.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054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3.</a:t>
                      </a:r>
                      <a:endParaRPr sz="1600" b="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dirty="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Проект занял несколько дней.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altLang="en-US" sz="1600" b="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4.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altLang="en-US" sz="1600" b="0" dirty="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Опыт оказался полезным, полученные навыки буду использовать в работе.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1343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altLang="en-US" sz="1600" b="0" dirty="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altLang="en-US" sz="1600" b="0" dirty="0">
                        <a:solidFill>
                          <a:schemeClr val="tx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/>
          <a:srcRect l="10873" b="29922"/>
          <a:stretch>
            <a:fillRect/>
          </a:stretch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en-US" sz="15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+</a:t>
            </a:r>
            <a:endParaRPr sz="43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– </a:t>
            </a:r>
            <a:endParaRPr sz="4300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/>
          <a:srcRect t="5495" b="38716"/>
          <a:stretch>
            <a:fillRect/>
          </a:stretch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1185" y="470069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3000" dirty="0" err="1">
                <a:solidFill>
                  <a:schemeClr val="tx1"/>
                </a:solidFill>
              </a:rPr>
              <a:t>Защита</a:t>
            </a:r>
            <a:r>
              <a:rPr lang="en-US" sz="3000" dirty="0">
                <a:solidFill>
                  <a:schemeClr val="tx1"/>
                </a:solidFill>
              </a:rPr>
              <a:t> </a:t>
            </a:r>
            <a:r>
              <a:rPr lang="en-US" sz="3000" dirty="0" err="1">
                <a:solidFill>
                  <a:schemeClr val="tx1"/>
                </a:solidFill>
              </a:rPr>
              <a:t>проекта</a:t>
            </a:r>
            <a:endParaRPr sz="3000" dirty="0">
              <a:solidFill>
                <a:schemeClr val="tx1"/>
              </a:solidFill>
            </a:endParaRPr>
          </a:p>
          <a:p>
            <a:pPr>
              <a:buSzPts val="1100"/>
            </a:pPr>
            <a:r>
              <a:rPr lang="en-US" sz="3000" dirty="0" err="1">
                <a:solidFill>
                  <a:schemeClr val="tx1"/>
                </a:solidFill>
              </a:rPr>
              <a:t>Тема</a:t>
            </a:r>
            <a:r>
              <a:rPr lang="en-US" sz="3000" dirty="0">
                <a:solidFill>
                  <a:schemeClr val="tx1"/>
                </a:solidFill>
              </a:rPr>
              <a:t>:</a:t>
            </a:r>
            <a:r>
              <a:rPr lang="ru-RU" altLang="en-US" sz="3000" dirty="0">
                <a:solidFill>
                  <a:schemeClr val="tx1"/>
                </a:solidFill>
              </a:rPr>
              <a:t> </a:t>
            </a:r>
            <a:r>
              <a:rPr lang="en-US" altLang="en-US" sz="2800" dirty="0" err="1" smtClean="0">
                <a:solidFill>
                  <a:schemeClr val="tx1"/>
                </a:solidFill>
              </a:rPr>
              <a:t>Организация</a:t>
            </a:r>
            <a:r>
              <a:rPr lang="en-US" altLang="ru-RU" sz="2800" dirty="0" smtClean="0">
                <a:solidFill>
                  <a:schemeClr val="tx1"/>
                </a:solidFill>
              </a:rPr>
              <a:t> </a:t>
            </a:r>
            <a:r>
              <a:rPr lang="ru-RU" sz="2800" dirty="0" smtClean="0">
                <a:solidFill>
                  <a:schemeClr val="tx1"/>
                </a:solidFill>
              </a:rPr>
              <a:t> выдачи и списания подарочных сертификатов</a:t>
            </a:r>
            <a:r>
              <a:rPr lang="en-US" altLang="en-US" sz="2800" dirty="0" smtClean="0">
                <a:solidFill>
                  <a:schemeClr val="tx1"/>
                </a:solidFill>
              </a:rPr>
              <a:t/>
            </a:r>
            <a:br>
              <a:rPr lang="en-US" altLang="en-US" sz="2800" dirty="0" smtClean="0">
                <a:solidFill>
                  <a:schemeClr val="tx1"/>
                </a:solidFill>
              </a:rPr>
            </a:br>
            <a:endParaRPr sz="3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/>
              </a:solidFill>
            </a:endParaRPr>
          </a:p>
        </p:txBody>
      </p:sp>
      <p:pic>
        <p:nvPicPr>
          <p:cNvPr id="390" name="Google Shape;390;p94" descr="D:\YandexDisk\Info\Работа\Извеков АА.jpegИзвеков АА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45600" y="2368686"/>
            <a:ext cx="23187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615055" y="2746375"/>
            <a:ext cx="3757930" cy="37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2300" b="1" dirty="0" smtClean="0">
                <a:solidFill>
                  <a:srgbClr val="9857F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Олег </a:t>
            </a:r>
            <a:r>
              <a:rPr lang="ru-RU" altLang="en-US" sz="2300" b="1" dirty="0" err="1" smtClean="0">
                <a:solidFill>
                  <a:srgbClr val="9857F3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Корелин</a:t>
            </a:r>
            <a:endParaRPr sz="2300" b="1" dirty="0">
              <a:solidFill>
                <a:srgbClr val="9857F3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615055" y="3122295"/>
            <a:ext cx="4728845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1300" dirty="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Занимаюсь разработкой на 1С уже более </a:t>
            </a:r>
            <a:r>
              <a:rPr lang="ru-RU" altLang="en-US" sz="1300" dirty="0" smtClean="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5 </a:t>
            </a:r>
            <a:r>
              <a:rPr lang="ru-RU" altLang="en-US" sz="1300" dirty="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лет.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Сейчас работаю </a:t>
            </a:r>
            <a:r>
              <a:rPr lang="ru-RU" sz="1300" dirty="0" err="1" smtClean="0"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р</a:t>
            </a:r>
            <a:r>
              <a:rPr lang="ru-RU" sz="1300" dirty="0" err="1" smtClean="0">
                <a:solidFill>
                  <a:srgbClr val="000000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азаработчиком</a:t>
            </a:r>
            <a:r>
              <a:rPr lang="ru-RU" sz="1300" dirty="0" smtClean="0">
                <a:solidFill>
                  <a:srgbClr val="000000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 </a:t>
            </a:r>
            <a:r>
              <a:rPr lang="ru-RU" sz="1300" dirty="0">
                <a:solidFill>
                  <a:srgbClr val="000000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в </a:t>
            </a:r>
            <a:r>
              <a:rPr lang="ru-RU" sz="1300" dirty="0" smtClean="0">
                <a:solidFill>
                  <a:srgbClr val="000000"/>
                </a:solidFill>
                <a:latin typeface="Roboto Medium" panose="02000000000000000000"/>
                <a:ea typeface="Roboto Medium" panose="02000000000000000000"/>
                <a:cs typeface="Roboto Medium" panose="02000000000000000000"/>
                <a:sym typeface="Roboto Medium" panose="02000000000000000000"/>
              </a:rPr>
              <a:t>автомобильной фирме.</a:t>
            </a:r>
            <a:endParaRPr lang="ru-RU" sz="1300" dirty="0">
              <a:solidFill>
                <a:srgbClr val="000000"/>
              </a:solidFill>
              <a:latin typeface="Roboto Medium" panose="02000000000000000000"/>
              <a:ea typeface="Roboto Medium" panose="02000000000000000000"/>
              <a:cs typeface="Roboto Medium" panose="02000000000000000000"/>
              <a:sym typeface="Roboto Medium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План защиты</a:t>
            </a:r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Цель и задачи проекта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получилось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Выводы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Вопросы и рекомендации</a:t>
            </a:r>
            <a:endParaRPr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Цел</a:t>
            </a:r>
            <a:r>
              <a:rPr lang="en-US" sz="3000" b="1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ь и задачи</a:t>
            </a:r>
            <a:r>
              <a:rPr lang="en-US" sz="3000" b="1">
                <a:solidFill>
                  <a:srgbClr val="000000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проекта</a:t>
            </a:r>
            <a:endParaRPr sz="3000" b="1">
              <a:solidFill>
                <a:srgbClr val="000000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aphicFrame>
        <p:nvGraphicFramePr>
          <p:cNvPr id="412" name="Google Shape;412;p96"/>
          <p:cNvGraphicFramePr/>
          <p:nvPr>
            <p:custDataLst>
              <p:tags r:id="rId1"/>
            </p:custDataLst>
          </p:nvPr>
        </p:nvGraphicFramePr>
        <p:xfrm>
          <a:off x="687705" y="2024380"/>
          <a:ext cx="7239000" cy="2878462"/>
        </p:xfrm>
        <a:graphic>
          <a:graphicData uri="http://schemas.openxmlformats.org/drawingml/2006/table">
            <a:tbl>
              <a:tblPr>
                <a:noFill/>
                <a:tableStyleId>{F5E49245-CE7F-4F8A-8C4E-0C565C13C183}</a:tableStyleId>
              </a:tblPr>
              <a:tblGrid>
                <a:gridCol w="489585"/>
                <a:gridCol w="6749415"/>
              </a:tblGrid>
              <a:tr h="497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altLang="en-US" sz="1800" dirty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Описать бизнес-процессы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endParaRPr sz="1800" dirty="0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2.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altLang="en-US" sz="18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Разработать и оформить в виде схем архитектуру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3.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Развернуть необходимую инфраструктуру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978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4.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Создать минимальный функционал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88519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altLang="en-US" sz="16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Сгенерировать тесты для проверки функционала</a:t>
                      </a:r>
                      <a:endParaRPr lang="ru-RU" altLang="en-US" sz="1800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687705" y="1101090"/>
            <a:ext cx="7853045" cy="66230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lvl="0"/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 Medium" panose="02000000000000000000"/>
                <a:sym typeface="Roboto Medium" panose="02000000000000000000"/>
              </a:rPr>
              <a:t>Цель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 Medium" panose="02000000000000000000"/>
                <a:sym typeface="Roboto Medium" panose="0200000000000000000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Roboto" charset="0"/>
                <a:ea typeface="Roboto" charset="0"/>
                <a:cs typeface="Roboto Medium" panose="02000000000000000000"/>
                <a:sym typeface="Roboto Medium" panose="02000000000000000000"/>
              </a:rPr>
              <a:t>проекта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 Medium" panose="02000000000000000000"/>
                <a:sym typeface="Roboto Medium" panose="0200000000000000000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Roboto" charset="0"/>
                <a:ea typeface="Roboto" charset="0"/>
                <a:cs typeface="Roboto Medium" panose="02000000000000000000"/>
                <a:sym typeface="Roboto Medium" panose="02000000000000000000"/>
              </a:rPr>
              <a:t>создать </a:t>
            </a:r>
            <a:r>
              <a:rPr lang="en-US" sz="1600" dirty="0">
                <a:solidFill>
                  <a:schemeClr val="tx1"/>
                </a:solidFill>
                <a:latin typeface="Roboto" charset="0"/>
                <a:ea typeface="Roboto" charset="0"/>
                <a:cs typeface="Roboto Medium" panose="02000000000000000000"/>
                <a:sym typeface="Roboto Medium" panose="02000000000000000000"/>
              </a:rPr>
              <a:t>MVP</a:t>
            </a:r>
            <a:r>
              <a:rPr lang="ru-RU" sz="1600" dirty="0">
                <a:solidFill>
                  <a:schemeClr val="tx1"/>
                </a:solidFill>
                <a:latin typeface="Roboto" charset="0"/>
                <a:ea typeface="Roboto" charset="0"/>
                <a:cs typeface="Roboto Medium" panose="02000000000000000000"/>
                <a:sym typeface="Roboto Medium" panose="02000000000000000000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latin typeface="Roboto" charset="0"/>
                <a:ea typeface="Roboto" charset="0"/>
              </a:rPr>
              <a:t> выдачи и списания подарочных сертификатов</a:t>
            </a:r>
            <a:endParaRPr lang="ru-RU" sz="1600" dirty="0">
              <a:solidFill>
                <a:schemeClr val="tx1"/>
              </a:solidFill>
              <a:latin typeface="Roboto" charset="0"/>
              <a:ea typeface="Roboto" charset="0"/>
              <a:cs typeface="Roboto Medium" panose="02000000000000000000"/>
              <a:sym typeface="Roboto Medium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custDataLst>
              <p:tags r:id="rId1"/>
            </p:custDataLst>
          </p:nvPr>
        </p:nvGraphicFramePr>
        <p:xfrm>
          <a:off x="430530" y="1640840"/>
          <a:ext cx="7760970" cy="2571750"/>
        </p:xfrm>
        <a:graphic>
          <a:graphicData uri="http://schemas.openxmlformats.org/drawingml/2006/table">
            <a:tbl>
              <a:tblPr>
                <a:noFill/>
                <a:tableStyleId>{F5E49245-CE7F-4F8A-8C4E-0C565C13C183}</a:tableStyleId>
              </a:tblPr>
              <a:tblGrid>
                <a:gridCol w="525145"/>
                <a:gridCol w="7235825"/>
              </a:tblGrid>
              <a:tr h="51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BPMN </a:t>
                      </a:r>
                      <a:r>
                        <a:rPr lang="ru-RU" sz="16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и 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PlantUML</a:t>
                      </a:r>
                      <a:endParaRPr lang="ru-RU" sz="1600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600" dirty="0" smtClean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Windows+ </a:t>
                      </a:r>
                      <a:r>
                        <a:rPr lang="en-US" altLang="en-US" sz="1600" dirty="0" err="1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Docker</a:t>
                      </a:r>
                      <a:r>
                        <a:rPr lang="en-US" altLang="en-US" sz="1600" dirty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+ </a:t>
                      </a:r>
                      <a:r>
                        <a:rPr lang="en-US" altLang="en-US" sz="1600" dirty="0" err="1" smtClean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RabbitMQ</a:t>
                      </a:r>
                      <a:r>
                        <a:rPr lang="ru-RU" altLang="en-US" sz="1600" dirty="0" smtClean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 </a:t>
                      </a:r>
                      <a:r>
                        <a:rPr lang="ru-RU" altLang="en-US" sz="1600" u="none" dirty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+ </a:t>
                      </a:r>
                      <a:r>
                        <a:rPr lang="en-US" sz="1600" b="0" i="0" u="none" strike="noStrike" cap="none" dirty="0" err="1" smtClean="0">
                          <a:solidFill>
                            <a:schemeClr val="tx1"/>
                          </a:solidFill>
                          <a:latin typeface="Roboto" charset="0"/>
                          <a:ea typeface="Roboto" charset="0"/>
                          <a:cs typeface="Arial"/>
                          <a:sym typeface="Arial" panose="020B0604020202020204"/>
                          <a:hlinkClick r:id="rId4"/>
                        </a:rPr>
                        <a:t>PinkRabbitMQ</a:t>
                      </a:r>
                      <a:r>
                        <a:rPr lang="en-US" sz="1400" b="1" i="0" u="none" strike="noStrike" cap="none" dirty="0" smtClean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 panose="020B0604020202020204"/>
                        </a:rPr>
                        <a:t> </a:t>
                      </a:r>
                      <a:r>
                        <a:rPr lang="en-US" altLang="en-US" sz="1600" u="none" dirty="0" smtClean="0">
                          <a:solidFill>
                            <a:schemeClr val="tx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</a:t>
                      </a:r>
                      <a:r>
                        <a:rPr lang="ru-RU" altLang="en-US" sz="1600" u="none" dirty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С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3</a:t>
                      </a:r>
                      <a:r>
                        <a:rPr lang="en-US" sz="1600" b="1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MS Windows </a:t>
                      </a: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11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+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платформа 1С </a:t>
                      </a:r>
                      <a:r>
                        <a:rPr lang="en-US" altLang="ru-RU" sz="1600" dirty="0" smtClean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8.3.25.1520</a:t>
                      </a:r>
                      <a:endParaRPr lang="en-US" altLang="ru-RU" sz="1600" dirty="0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6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GitHub </a:t>
                      </a:r>
                      <a:r>
                        <a:rPr lang="ru-RU" altLang="en-US" sz="16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и </a:t>
                      </a:r>
                      <a:r>
                        <a:rPr lang="en-US" altLang="ru-RU" sz="160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vanessa-bootstrap</a:t>
                      </a:r>
                      <a:endParaRPr lang="en-US" altLang="en-US" sz="1600">
                        <a:solidFill>
                          <a:schemeClr val="dk1"/>
                        </a:solidFill>
                        <a:latin typeface="Roboto" panose="02000000000000000000"/>
                        <a:ea typeface="Roboto" panose="02000000000000000000"/>
                        <a:cs typeface="Roboto" panose="02000000000000000000"/>
                        <a:sym typeface="Roboto" panose="0200000000000000000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altLang="en-US" sz="1600" b="1">
                          <a:solidFill>
                            <a:srgbClr val="9857F3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ru-RU" sz="1600" dirty="0">
                          <a:solidFill>
                            <a:schemeClr val="dk1"/>
                          </a:solidFill>
                          <a:latin typeface="Roboto" panose="02000000000000000000"/>
                          <a:ea typeface="Roboto" panose="02000000000000000000"/>
                          <a:cs typeface="Roboto" panose="02000000000000000000"/>
                          <a:sym typeface="Roboto" panose="02000000000000000000"/>
                        </a:rPr>
                        <a:t>Vanessa-Automation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2592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Что получилось</a:t>
            </a:r>
            <a:endParaRPr sz="30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259080" y="1120140"/>
            <a:ext cx="52590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1600" b="1" dirty="0" err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Git</a:t>
            </a:r>
            <a:r>
              <a:rPr lang="en-US" altLang="ru-RU" sz="1600" b="1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: </a:t>
            </a:r>
            <a:r>
              <a:rPr lang="en-US" altLang="ru-RU" sz="1600" b="1" dirty="0" smtClean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https://github.com/oleg-korelin/OTUS-VKR.git</a:t>
            </a:r>
            <a:endParaRPr lang="en-US" altLang="ru-RU" sz="1600" b="1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312" y="330835"/>
            <a:ext cx="2561166" cy="437959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971" y="2142699"/>
            <a:ext cx="1885486" cy="2601339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259080" y="1741805"/>
            <a:ext cx="5459332" cy="22980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ru-RU" altLang="en-US" sz="2000" dirty="0"/>
              <a:t>1. База </a:t>
            </a:r>
            <a:r>
              <a:rPr lang="ru-RU" altLang="en-US" sz="2000" dirty="0" smtClean="0"/>
              <a:t>1С</a:t>
            </a:r>
            <a:r>
              <a:rPr lang="en-US" altLang="en-US" sz="2000" dirty="0" smtClean="0"/>
              <a:t> </a:t>
            </a:r>
            <a:r>
              <a:rPr lang="ru-RU" altLang="en-US" sz="2000" dirty="0" smtClean="0"/>
              <a:t>Демонстрационное приложение</a:t>
            </a:r>
            <a:endParaRPr lang="ru-RU" altLang="en-US" sz="2000" dirty="0"/>
          </a:p>
          <a:p>
            <a:pPr>
              <a:lnSpc>
                <a:spcPct val="150000"/>
              </a:lnSpc>
            </a:pPr>
            <a:r>
              <a:rPr lang="ru-RU" altLang="en-US" sz="2000" dirty="0"/>
              <a:t>2. </a:t>
            </a:r>
            <a:r>
              <a:rPr lang="en-US" altLang="en-US" sz="2000" dirty="0" err="1" smtClean="0"/>
              <a:t>RabbitMQ</a:t>
            </a:r>
            <a:endParaRPr lang="en-US" altLang="en-US" sz="2000" dirty="0"/>
          </a:p>
          <a:p>
            <a:pPr>
              <a:lnSpc>
                <a:spcPct val="150000"/>
              </a:lnSpc>
            </a:pPr>
            <a:r>
              <a:rPr lang="ru-RU" altLang="en-US" sz="2000" dirty="0"/>
              <a:t>3. </a:t>
            </a:r>
            <a:r>
              <a:rPr lang="ru-RU" altLang="en-US" sz="2000" dirty="0" smtClean="0"/>
              <a:t>База 1С</a:t>
            </a:r>
            <a:r>
              <a:rPr lang="en-US" altLang="en-US" sz="2000" dirty="0" smtClean="0"/>
              <a:t> </a:t>
            </a:r>
            <a:r>
              <a:rPr lang="ru-RU" altLang="en-US" sz="2000" dirty="0" smtClean="0"/>
              <a:t>База сертификатов</a:t>
            </a:r>
            <a:endParaRPr lang="en-US" altLang="en-US" sz="2000" dirty="0"/>
          </a:p>
          <a:p>
            <a:pPr>
              <a:lnSpc>
                <a:spcPct val="150000"/>
              </a:lnSpc>
            </a:pPr>
            <a:r>
              <a:rPr lang="ru-RU" altLang="en-US" sz="2000" dirty="0"/>
              <a:t>4. Тесты</a:t>
            </a:r>
          </a:p>
          <a:p>
            <a:pPr>
              <a:lnSpc>
                <a:spcPct val="150000"/>
              </a:lnSpc>
            </a:pPr>
            <a:r>
              <a:rPr lang="ru-RU" altLang="en-US" sz="2000" dirty="0"/>
              <a:t>5. Схемы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3595" y="219710"/>
            <a:ext cx="2338705" cy="773430"/>
          </a:xfrm>
        </p:spPr>
        <p:txBody>
          <a:bodyPr/>
          <a:lstStyle/>
          <a:p>
            <a:r>
              <a:rPr lang="en-US" altLang="en-US" dirty="0"/>
              <a:t>UI / UX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r>
              <a:rPr lang="ru-RU" altLang="en-US" dirty="0" smtClean="0"/>
              <a:t> </a:t>
            </a:r>
            <a:endParaRPr lang="ru-RU" altLang="en-US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0" y="1204379"/>
            <a:ext cx="4614545" cy="2734107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36" y="1223360"/>
            <a:ext cx="3938619" cy="21749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3310" y="160428"/>
            <a:ext cx="3208655" cy="1096010"/>
          </a:xfrm>
        </p:spPr>
        <p:txBody>
          <a:bodyPr/>
          <a:lstStyle/>
          <a:p>
            <a:r>
              <a:rPr lang="ru-RU" altLang="ru-RU" sz="2400" dirty="0"/>
              <a:t>Диаграмма </a:t>
            </a:r>
            <a:r>
              <a:rPr lang="en-US" altLang="ru-RU" sz="2400" dirty="0"/>
              <a:t>C1</a:t>
            </a:r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3350" indent="0">
              <a:buNone/>
            </a:pPr>
            <a:endParaRPr lang="ru-RU" altLang="en-US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89" y="1187355"/>
            <a:ext cx="3376593" cy="267663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360" y="934872"/>
            <a:ext cx="5554640" cy="3916908"/>
          </a:xfrm>
          <a:prstGeom prst="rect">
            <a:avLst/>
          </a:prstGeom>
        </p:spPr>
      </p:pic>
      <p:sp>
        <p:nvSpPr>
          <p:cNvPr id="6" name="Заголовок 1"/>
          <p:cNvSpPr/>
          <p:nvPr/>
        </p:nvSpPr>
        <p:spPr>
          <a:xfrm>
            <a:off x="5368176" y="139956"/>
            <a:ext cx="3208655" cy="10960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 panose="02000000000000000000"/>
              <a:buNone/>
              <a:defRPr sz="3100" b="1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 b="0" i="0" u="none" strike="noStrike" cap="none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r>
              <a:rPr lang="ru-RU" altLang="ru-RU" sz="2400" dirty="0"/>
              <a:t>Диаграмма </a:t>
            </a:r>
            <a:r>
              <a:rPr lang="en-US" altLang="ru-RU" sz="2400" dirty="0"/>
              <a:t>C</a:t>
            </a:r>
            <a:r>
              <a:rPr lang="ru-RU" altLang="en-US" sz="2400" dirty="0"/>
              <a:t>2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570*223"/>
  <p:tag name="TABLE_ENDDRAG_RECT" val="54*159*570*2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11*202"/>
  <p:tag name="TABLE_ENDDRAG_RECT" val="33*129*611*2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11*295"/>
  <p:tag name="TABLE_ENDDRAG_RECT" val="49*87*611*295"/>
</p:tagLst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231</Words>
  <Application>Microsoft Office PowerPoint</Application>
  <PresentationFormat>Экран (16:9)</PresentationFormat>
  <Paragraphs>68</Paragraphs>
  <Slides>15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Roboto</vt:lpstr>
      <vt:lpstr>Roboto Medium</vt:lpstr>
      <vt:lpstr>Courier New</vt:lpstr>
      <vt:lpstr>Светлая тема</vt:lpstr>
      <vt:lpstr>Светлая тема</vt:lpstr>
      <vt:lpstr>Светлая тема</vt:lpstr>
      <vt:lpstr>Слайд 1</vt:lpstr>
      <vt:lpstr>Меня хорошо видно &amp; слышно?</vt:lpstr>
      <vt:lpstr>Защита проекта Тема: Организация  выдачи и списания подарочных сертификатов    </vt:lpstr>
      <vt:lpstr>План защиты</vt:lpstr>
      <vt:lpstr>Слайд 5</vt:lpstr>
      <vt:lpstr>Какие технологии использовались </vt:lpstr>
      <vt:lpstr>Что получилось</vt:lpstr>
      <vt:lpstr>UI / UX</vt:lpstr>
      <vt:lpstr>Диаграмма C1</vt:lpstr>
      <vt:lpstr>BPMN</vt:lpstr>
      <vt:lpstr>RabbitMQ</vt:lpstr>
      <vt:lpstr>Тесты</vt:lpstr>
      <vt:lpstr>Выводы </vt:lpstr>
      <vt:lpstr>Слайд 14</vt:lpstr>
      <vt:lpstr>Спасибо за внимание!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/>
  <cp:lastModifiedBy>Oleg</cp:lastModifiedBy>
  <cp:revision>40</cp:revision>
  <dcterms:created xsi:type="dcterms:W3CDTF">2025-01-11T00:04:00Z</dcterms:created>
  <dcterms:modified xsi:type="dcterms:W3CDTF">2025-01-23T09:00:17Z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BF6CAEEADFCD44B8AA60A5962B4BC89E_12</vt:lpwstr>
  </property>
  <property fmtid="{D5CDD505-2E9C-101B-9397-08002B2CF9AE}" pid="3" name="KSOProductBuildVer">
    <vt:lpwstr>1049-12.2.0.19307</vt:lpwstr>
  </property>
</Properties>
</file>